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2" r:id="rId5"/>
    <p:sldId id="263" r:id="rId6"/>
    <p:sldId id="264" r:id="rId7"/>
    <p:sldId id="266" r:id="rId8"/>
    <p:sldId id="265" r:id="rId9"/>
    <p:sldId id="276" r:id="rId10"/>
    <p:sldId id="258" r:id="rId11"/>
    <p:sldId id="259" r:id="rId12"/>
    <p:sldId id="268" r:id="rId13"/>
    <p:sldId id="260" r:id="rId14"/>
    <p:sldId id="267" r:id="rId15"/>
    <p:sldId id="269" r:id="rId16"/>
    <p:sldId id="277" r:id="rId17"/>
    <p:sldId id="270" r:id="rId18"/>
    <p:sldId id="271" r:id="rId19"/>
    <p:sldId id="272" r:id="rId20"/>
    <p:sldId id="273" r:id="rId21"/>
    <p:sldId id="274" r:id="rId22"/>
    <p:sldId id="275" r:id="rId2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Кристина Воронцова" initials="КВ" lastIdx="1" clrIdx="0">
    <p:extLst>
      <p:ext uri="{19B8F6BF-5375-455C-9EA6-DF929625EA0E}">
        <p15:presenceInfo xmlns:p15="http://schemas.microsoft.com/office/powerpoint/2012/main" userId="0dbb59a14acf5c86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60" d="100"/>
          <a:sy n="60" d="100"/>
        </p:scale>
        <p:origin x="1522" y="4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4-05-14T18:58:17.834" idx="1">
    <p:pos x="10" y="10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2F0588-8095-4DD4-B1BE-585854CB09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6469289-94CC-40AE-84AC-16D6BEA605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52736A1-040E-4BA3-87FB-F51F808440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F33DE-FFAA-4E03-8F33-6F6C2832CE56}" type="datetimeFigureOut">
              <a:rPr lang="ru-RU" smtClean="0"/>
              <a:t>14.05.2024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C8FF440-D2E7-4770-8AD4-309314966F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382A8A7-10A3-4E92-B31B-BCEEDAC1D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61AAF-06A7-43C1-A388-41F947D273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7636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FED9CB-6047-40E8-B401-5C59B2027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477F188-CAFB-4CC7-A153-199D669B6B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7ECD2F0-7125-4AB4-8BB6-14D59CCFE2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F33DE-FFAA-4E03-8F33-6F6C2832CE56}" type="datetimeFigureOut">
              <a:rPr lang="ru-RU" smtClean="0"/>
              <a:t>14.05.2024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82420DF-6760-4E8A-87FB-D896E8715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6933AE9-7D90-475B-9ED3-87AC794881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61AAF-06A7-43C1-A388-41F947D273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14945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C1215C-AF47-4190-8C66-E593084BCC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F508826-74FE-4210-85EA-5ABE6E5FDB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FE1A595-439A-4B66-8946-CC2E0C4EFA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F33DE-FFAA-4E03-8F33-6F6C2832CE56}" type="datetimeFigureOut">
              <a:rPr lang="ru-RU" smtClean="0"/>
              <a:t>14.05.2024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8E3FAF5-FA4A-4F16-A224-3DDAC3873B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A887C4E-FDE3-4D02-967C-5E5FA9BEB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61AAF-06A7-43C1-A388-41F947D273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44270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180E98-ED7B-4435-A051-3158EF2148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9EBF25E-5449-466D-86A2-37B29CC05E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726918A-967F-43AE-AEA4-74CD0FC24D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426984D-2A51-4A28-ADC1-CE4E9653E7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F33DE-FFAA-4E03-8F33-6F6C2832CE56}" type="datetimeFigureOut">
              <a:rPr lang="ru-RU" smtClean="0"/>
              <a:t>14.05.2024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AE53026-24F9-4B28-81BC-F1351656F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AD9EBF5-C5A2-4288-B8D6-ED762F85A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61AAF-06A7-43C1-A388-41F947D273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8019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63B19E-E542-489F-A1D8-58EF6F3CA0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12316CF-1D8B-4B6C-8669-1FC4F5A517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C2CF638-5302-4A15-9C45-E8F11FE5C1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3778251-BFDC-4644-9A35-955C5E7B7F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9353CA5-88BB-4B71-B31E-5637ACC65A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AD0970C-9D51-4D6D-A3B3-27812095E5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F33DE-FFAA-4E03-8F33-6F6C2832CE56}" type="datetimeFigureOut">
              <a:rPr lang="ru-RU" smtClean="0"/>
              <a:t>14.05.2024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1EA2BD7-82CA-493A-AEFD-656E64194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BFB4436-8E3C-4A3B-98A6-30925DACF3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61AAF-06A7-43C1-A388-41F947D273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27370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291E28-AB1E-4AAE-8091-0352EA8DF4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AD87B52-2B14-4D83-8263-2CA772EFE3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F33DE-FFAA-4E03-8F33-6F6C2832CE56}" type="datetimeFigureOut">
              <a:rPr lang="ru-RU" smtClean="0"/>
              <a:t>14.05.2024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21D9441-FFED-458B-95B7-172F716E4D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91217CB-88EF-4A85-B872-AA517DAE9A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61AAF-06A7-43C1-A388-41F947D273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6415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738696A-24A6-4570-BA7E-C22213846A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F33DE-FFAA-4E03-8F33-6F6C2832CE56}" type="datetimeFigureOut">
              <a:rPr lang="ru-RU" smtClean="0"/>
              <a:t>14.05.2024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D614AF9-8287-4D87-AED6-96D14E9A2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71C0642-9312-4FD2-8AC3-D6A895F8B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61AAF-06A7-43C1-A388-41F947D273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2676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892861-B763-4FCE-A748-97AA49C9E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09CD51E-E253-4138-90EC-8EAF4E1DD5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74FBFEC-A4BD-44D9-9AEA-754DFEC754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23352AF-E16B-4E42-94F5-7BA147BA35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F33DE-FFAA-4E03-8F33-6F6C2832CE56}" type="datetimeFigureOut">
              <a:rPr lang="ru-RU" smtClean="0"/>
              <a:t>14.05.2024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C6C4B8F-DBDA-45AB-B7D8-473CB71FDB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E3C798E-2FF6-4BD5-8DE2-26CF1FD5F2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61AAF-06A7-43C1-A388-41F947D273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2380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5A0FDB-77C1-4DAC-9DB8-BB6B1F36B6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281D996E-97B2-4325-9C00-8342F0B391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B134FCC-94F9-4F51-9CB1-7410471B56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DC1A34B-5246-4606-ABB5-6FB6A7720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F33DE-FFAA-4E03-8F33-6F6C2832CE56}" type="datetimeFigureOut">
              <a:rPr lang="ru-RU" smtClean="0"/>
              <a:t>14.05.2024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E99374E-D459-480D-9314-1A3DA3686B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07B2BD7-1097-435C-BF23-66D38033A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61AAF-06A7-43C1-A388-41F947D273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97884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BB5D3C-1668-4298-85FA-945D4C012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BAB3BA0-4AE9-4361-AE3D-6AAEC4EC7F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F07CC71-D67C-4E04-8A13-D8ECE16CBA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F33DE-FFAA-4E03-8F33-6F6C2832CE56}" type="datetimeFigureOut">
              <a:rPr lang="ru-RU" smtClean="0"/>
              <a:t>14.05.2024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AB02CC0-3459-409D-93A5-EE74DC355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609FC11-D20F-4D30-B90F-21B06E51F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61AAF-06A7-43C1-A388-41F947D273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74661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7AD64114-97FE-4CDB-BD77-7D193A525E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CBD8A16-090E-45DE-94F4-924475932C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DD3E633-89B2-4ABD-8B18-669309B6AB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F33DE-FFAA-4E03-8F33-6F6C2832CE56}" type="datetimeFigureOut">
              <a:rPr lang="ru-RU" smtClean="0"/>
              <a:t>14.05.2024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CD4DCD1-D352-4111-AB29-3227F2868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D7D6D57-0278-4DC2-92CD-A85C88390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61AAF-06A7-43C1-A388-41F947D273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24772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6722BC-EBD3-448F-AC9C-D688746B1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8596F7D-8F27-42E6-BE67-AD73A2D03F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C4E2C7B-559F-411B-B8C1-08C7EB30BE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1F33DE-FFAA-4E03-8F33-6F6C2832CE56}" type="datetimeFigureOut">
              <a:rPr lang="ru-RU" smtClean="0"/>
              <a:t>14.05.2024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C95BCA9-88FA-47F9-9069-074A1B767B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1E14248-F01B-4C6C-B5C5-1F72DC8326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961AAF-06A7-43C1-A388-41F947D273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9830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3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4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5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microsoft.com/office/2007/relationships/hdphoto" Target="../media/hdphoto6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microsoft.com/office/2007/relationships/hdphoto" Target="../media/hdphoto7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9.wdp"/><Relationship Id="rId5" Type="http://schemas.openxmlformats.org/officeDocument/2006/relationships/image" Target="../media/image20.png"/><Relationship Id="rId4" Type="http://schemas.microsoft.com/office/2007/relationships/hdphoto" Target="../media/hdphoto8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id="{6A3E4765-992E-443A-8F75-E38684AEE1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37DD1B-F91A-4D62-9FEE-5451870B9D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02931"/>
            <a:ext cx="9144000" cy="2387600"/>
          </a:xfrm>
        </p:spPr>
        <p:txBody>
          <a:bodyPr/>
          <a:lstStyle/>
          <a:p>
            <a:r>
              <a:rPr lang="ru-RU" b="1" dirty="0"/>
              <a:t>Тонна, центнер</a:t>
            </a:r>
            <a:r>
              <a:rPr lang="ru-RU" dirty="0"/>
              <a:t>. 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907E867-AC99-4DD7-B77D-8A861EEC51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51574" y="4168569"/>
            <a:ext cx="3740426" cy="1655762"/>
          </a:xfrm>
        </p:spPr>
        <p:txBody>
          <a:bodyPr/>
          <a:lstStyle/>
          <a:p>
            <a:pPr algn="l"/>
            <a:r>
              <a:rPr lang="ru-RU" dirty="0"/>
              <a:t>Выполнила: </a:t>
            </a:r>
          </a:p>
          <a:p>
            <a:pPr algn="l"/>
            <a:r>
              <a:rPr lang="ru-RU" dirty="0"/>
              <a:t>Михайловская Кристина,</a:t>
            </a:r>
          </a:p>
          <a:p>
            <a:pPr algn="l"/>
            <a:r>
              <a:rPr lang="ru-RU" dirty="0"/>
              <a:t>Студентка 3-1/4 группы.</a:t>
            </a:r>
          </a:p>
        </p:txBody>
      </p:sp>
    </p:spTree>
    <p:extLst>
      <p:ext uri="{BB962C8B-B14F-4D97-AF65-F5344CB8AC3E}">
        <p14:creationId xmlns:p14="http://schemas.microsoft.com/office/powerpoint/2010/main" val="15742032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Picture background">
            <a:extLst>
              <a:ext uri="{FF2B5EF4-FFF2-40B4-BE49-F238E27FC236}">
                <a16:creationId xmlns:a16="http://schemas.microsoft.com/office/drawing/2014/main" id="{134EC9A4-BD59-44E2-A9A4-EC04347E8D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5879CC7-212B-4BD6-AB90-5D578061B56A}"/>
              </a:ext>
            </a:extLst>
          </p:cNvPr>
          <p:cNvSpPr txBox="1"/>
          <p:nvPr/>
        </p:nvSpPr>
        <p:spPr>
          <a:xfrm>
            <a:off x="4291781" y="476883"/>
            <a:ext cx="63123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Повторение</a:t>
            </a:r>
            <a:r>
              <a:rPr lang="ru-RU" b="1" dirty="0"/>
              <a:t>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172828A-E3BB-42D4-AB6F-D9DB02945B26}"/>
              </a:ext>
            </a:extLst>
          </p:cNvPr>
          <p:cNvSpPr txBox="1"/>
          <p:nvPr/>
        </p:nvSpPr>
        <p:spPr>
          <a:xfrm>
            <a:off x="548148" y="1946688"/>
            <a:ext cx="89895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Какие Единицы массы мы с Вами уже знаем?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8E4C1FC-6544-4A20-9D5B-B2BFA518F743}"/>
              </a:ext>
            </a:extLst>
          </p:cNvPr>
          <p:cNvSpPr txBox="1"/>
          <p:nvPr/>
        </p:nvSpPr>
        <p:spPr>
          <a:xfrm>
            <a:off x="548147" y="3131457"/>
            <a:ext cx="898955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Килограмм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Грамм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A87274A-3201-4095-93D8-AE083BE59EFB}"/>
              </a:ext>
            </a:extLst>
          </p:cNvPr>
          <p:cNvSpPr txBox="1"/>
          <p:nvPr/>
        </p:nvSpPr>
        <p:spPr>
          <a:xfrm>
            <a:off x="548147" y="4590943"/>
            <a:ext cx="89895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Какая существует взаимосвязь между ними?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48F8183-B66E-463F-83F3-B7DDA6634E16}"/>
              </a:ext>
            </a:extLst>
          </p:cNvPr>
          <p:cNvSpPr txBox="1"/>
          <p:nvPr/>
        </p:nvSpPr>
        <p:spPr>
          <a:xfrm>
            <a:off x="2783347" y="5724471"/>
            <a:ext cx="89895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кг=1000г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4817B9A-B701-4444-B8E0-D51427962440}"/>
              </a:ext>
            </a:extLst>
          </p:cNvPr>
          <p:cNvSpPr txBox="1"/>
          <p:nvPr/>
        </p:nvSpPr>
        <p:spPr>
          <a:xfrm>
            <a:off x="548147" y="1199988"/>
            <a:ext cx="5854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масса?</a:t>
            </a:r>
          </a:p>
        </p:txBody>
      </p:sp>
    </p:spTree>
    <p:extLst>
      <p:ext uri="{BB962C8B-B14F-4D97-AF65-F5344CB8AC3E}">
        <p14:creationId xmlns:p14="http://schemas.microsoft.com/office/powerpoint/2010/main" val="2676183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0" name="Picture 6" descr="Picture background">
            <a:extLst>
              <a:ext uri="{FF2B5EF4-FFF2-40B4-BE49-F238E27FC236}">
                <a16:creationId xmlns:a16="http://schemas.microsoft.com/office/drawing/2014/main" id="{BA4C9BE9-A60A-46A4-AE58-BEFC2C1634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13AF0CC-8694-4C99-B1A2-331A52E21AB0}"/>
              </a:ext>
            </a:extLst>
          </p:cNvPr>
          <p:cNvSpPr txBox="1"/>
          <p:nvPr/>
        </p:nvSpPr>
        <p:spPr>
          <a:xfrm>
            <a:off x="2919748" y="545776"/>
            <a:ext cx="5854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Чья масса больше?</a:t>
            </a:r>
          </a:p>
        </p:txBody>
      </p:sp>
      <p:pic>
        <p:nvPicPr>
          <p:cNvPr id="6146" name="Picture 2" descr="Picture background">
            <a:extLst>
              <a:ext uri="{FF2B5EF4-FFF2-40B4-BE49-F238E27FC236}">
                <a16:creationId xmlns:a16="http://schemas.microsoft.com/office/drawing/2014/main" id="{B7F2C7DD-67E7-415B-88D4-F436D3DBDC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847" y="1298222"/>
            <a:ext cx="3858754" cy="4077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Picture background">
            <a:extLst>
              <a:ext uri="{FF2B5EF4-FFF2-40B4-BE49-F238E27FC236}">
                <a16:creationId xmlns:a16="http://schemas.microsoft.com/office/drawing/2014/main" id="{6ED80A92-5DA8-4332-B99A-5FD3E63076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330" b="96096" l="10000" r="90000">
                        <a14:foregroundMark x1="72283" y1="6315" x2="72283" y2="6315"/>
                        <a14:foregroundMark x1="79457" y1="4248" x2="79457" y2="4248"/>
                        <a14:foregroundMark x1="82935" y1="4018" x2="82935" y2="4018"/>
                        <a14:foregroundMark x1="72065" y1="3559" x2="72065" y2="3559"/>
                        <a14:foregroundMark x1="77174" y1="3559" x2="77174" y2="3559"/>
                        <a14:foregroundMark x1="74239" y1="62801" x2="72609" y2="59242"/>
                        <a14:foregroundMark x1="70543" y1="64983" x2="72609" y2="61538"/>
                        <a14:foregroundMark x1="41957" y1="94604" x2="41196" y2="90586"/>
                        <a14:foregroundMark x1="31630" y1="95982" x2="31630" y2="95982"/>
                        <a14:foregroundMark x1="21304" y1="96096" x2="21304" y2="960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344903" y="232256"/>
            <a:ext cx="6415088" cy="6073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109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6" name="Picture 8" descr="Picture background">
            <a:extLst>
              <a:ext uri="{FF2B5EF4-FFF2-40B4-BE49-F238E27FC236}">
                <a16:creationId xmlns:a16="http://schemas.microsoft.com/office/drawing/2014/main" id="{418F9BAA-C8A3-41BC-A0ED-B322109574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6E94B1D-F8D6-4DF9-90EB-6CD68A5EECCB}"/>
              </a:ext>
            </a:extLst>
          </p:cNvPr>
          <p:cNvSpPr txBox="1"/>
          <p:nvPr/>
        </p:nvSpPr>
        <p:spPr>
          <a:xfrm>
            <a:off x="8926848" y="5854694"/>
            <a:ext cx="5854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кг 500 г</a:t>
            </a:r>
          </a:p>
        </p:txBody>
      </p:sp>
      <p:pic>
        <p:nvPicPr>
          <p:cNvPr id="7172" name="Picture 4" descr="Picture background">
            <a:extLst>
              <a:ext uri="{FF2B5EF4-FFF2-40B4-BE49-F238E27FC236}">
                <a16:creationId xmlns:a16="http://schemas.microsoft.com/office/drawing/2014/main" id="{F9085E4F-9B63-4A21-831F-039DC2FAC9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4448" y="1727192"/>
            <a:ext cx="2936875" cy="3632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Picture background">
            <a:extLst>
              <a:ext uri="{FF2B5EF4-FFF2-40B4-BE49-F238E27FC236}">
                <a16:creationId xmlns:a16="http://schemas.microsoft.com/office/drawing/2014/main" id="{6E32CD87-730B-493C-B8E2-0412C58137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365" b="98762" l="10000" r="90000">
                        <a14:foregroundMark x1="52174" y1="5365" x2="55326" y2="41816"/>
                        <a14:foregroundMark x1="55326" y1="41816" x2="60000" y2="51994"/>
                        <a14:foregroundMark x1="60000" y1="51994" x2="71196" y2="66713"/>
                        <a14:foregroundMark x1="71196" y1="66713" x2="72283" y2="72077"/>
                        <a14:foregroundMark x1="56196" y1="92572" x2="55870" y2="86795"/>
                        <a14:foregroundMark x1="43587" y1="92435" x2="44891" y2="89959"/>
                        <a14:foregroundMark x1="55978" y1="98762" x2="57609" y2="9133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7451" y="1231895"/>
            <a:ext cx="5850197" cy="462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187BF1C-0CF4-4E20-B00D-8FD552754E76}"/>
              </a:ext>
            </a:extLst>
          </p:cNvPr>
          <p:cNvSpPr txBox="1"/>
          <p:nvPr/>
        </p:nvSpPr>
        <p:spPr>
          <a:xfrm>
            <a:off x="784556" y="5854695"/>
            <a:ext cx="5854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кг 300 г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9BBC79-2D54-4DAB-9203-6DD8776B893E}"/>
              </a:ext>
            </a:extLst>
          </p:cNvPr>
          <p:cNvSpPr txBox="1"/>
          <p:nvPr/>
        </p:nvSpPr>
        <p:spPr>
          <a:xfrm>
            <a:off x="3072148" y="698176"/>
            <a:ext cx="5854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Чья масса больше?</a:t>
            </a:r>
          </a:p>
        </p:txBody>
      </p:sp>
    </p:spTree>
    <p:extLst>
      <p:ext uri="{BB962C8B-B14F-4D97-AF65-F5344CB8AC3E}">
        <p14:creationId xmlns:p14="http://schemas.microsoft.com/office/powerpoint/2010/main" val="589755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Picture background">
            <a:extLst>
              <a:ext uri="{FF2B5EF4-FFF2-40B4-BE49-F238E27FC236}">
                <a16:creationId xmlns:a16="http://schemas.microsoft.com/office/drawing/2014/main" id="{09E58CBE-C45A-4698-B0E3-7EA0B98A64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Picture background">
            <a:extLst>
              <a:ext uri="{FF2B5EF4-FFF2-40B4-BE49-F238E27FC236}">
                <a16:creationId xmlns:a16="http://schemas.microsoft.com/office/drawing/2014/main" id="{9CE99719-246C-4A9A-9566-1C3CDA7B44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24000"/>
            <a:ext cx="12192000" cy="533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AE0EB3C-0502-4547-916D-180611F55414}"/>
              </a:ext>
            </a:extLst>
          </p:cNvPr>
          <p:cNvSpPr txBox="1"/>
          <p:nvPr/>
        </p:nvSpPr>
        <p:spPr>
          <a:xfrm>
            <a:off x="1662448" y="367976"/>
            <a:ext cx="96786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Мука в 2 раза легче, чем сахар. Сколько весит мука?</a:t>
            </a:r>
          </a:p>
        </p:txBody>
      </p:sp>
    </p:spTree>
    <p:extLst>
      <p:ext uri="{BB962C8B-B14F-4D97-AF65-F5344CB8AC3E}">
        <p14:creationId xmlns:p14="http://schemas.microsoft.com/office/powerpoint/2010/main" val="3369786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2" name="Picture 6" descr="Picture background">
            <a:extLst>
              <a:ext uri="{FF2B5EF4-FFF2-40B4-BE49-F238E27FC236}">
                <a16:creationId xmlns:a16="http://schemas.microsoft.com/office/drawing/2014/main" id="{2240AEBF-65AD-4E92-889F-299CA08250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Picture background">
            <a:extLst>
              <a:ext uri="{FF2B5EF4-FFF2-40B4-BE49-F238E27FC236}">
                <a16:creationId xmlns:a16="http://schemas.microsoft.com/office/drawing/2014/main" id="{55843BDD-979C-4A0E-AE21-D531C8C0504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711"/>
          <a:stretch/>
        </p:blipFill>
        <p:spPr bwMode="auto">
          <a:xfrm>
            <a:off x="2787650" y="2370138"/>
            <a:ext cx="5949950" cy="3477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C7D865F-3521-4A45-833B-061FB85F38A4}"/>
              </a:ext>
            </a:extLst>
          </p:cNvPr>
          <p:cNvSpPr txBox="1"/>
          <p:nvPr/>
        </p:nvSpPr>
        <p:spPr>
          <a:xfrm>
            <a:off x="2513348" y="317176"/>
            <a:ext cx="96786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Сколько килограмм яблок на весах?</a:t>
            </a:r>
          </a:p>
        </p:txBody>
      </p:sp>
    </p:spTree>
    <p:extLst>
      <p:ext uri="{BB962C8B-B14F-4D97-AF65-F5344CB8AC3E}">
        <p14:creationId xmlns:p14="http://schemas.microsoft.com/office/powerpoint/2010/main" val="700463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 descr="Picture background">
            <a:extLst>
              <a:ext uri="{FF2B5EF4-FFF2-40B4-BE49-F238E27FC236}">
                <a16:creationId xmlns:a16="http://schemas.microsoft.com/office/drawing/2014/main" id="{D2ACD3B7-2673-43F7-9637-40E985D5CC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>
            <a:extLst>
              <a:ext uri="{FF2B5EF4-FFF2-40B4-BE49-F238E27FC236}">
                <a16:creationId xmlns:a16="http://schemas.microsoft.com/office/drawing/2014/main" id="{EF2DE1C9-6660-4AAB-8168-8565951A84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50000" b="45959"/>
          <a:stretch/>
        </p:blipFill>
        <p:spPr bwMode="auto">
          <a:xfrm>
            <a:off x="3282950" y="2347913"/>
            <a:ext cx="5429250" cy="3227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2BA0992-3094-4E7C-91EA-2A9BB971D2FC}"/>
              </a:ext>
            </a:extLst>
          </p:cNvPr>
          <p:cNvSpPr txBox="1"/>
          <p:nvPr/>
        </p:nvSpPr>
        <p:spPr>
          <a:xfrm>
            <a:off x="3022600" y="762000"/>
            <a:ext cx="7162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легче: арбуз или гиря?</a:t>
            </a:r>
          </a:p>
        </p:txBody>
      </p:sp>
    </p:spTree>
    <p:extLst>
      <p:ext uri="{BB962C8B-B14F-4D97-AF65-F5344CB8AC3E}">
        <p14:creationId xmlns:p14="http://schemas.microsoft.com/office/powerpoint/2010/main" val="26086248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Picture background">
            <a:extLst>
              <a:ext uri="{FF2B5EF4-FFF2-40B4-BE49-F238E27FC236}">
                <a16:creationId xmlns:a16="http://schemas.microsoft.com/office/drawing/2014/main" id="{10B32D0C-D0E4-42EB-962C-D451F81CA2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Picture background">
            <a:extLst>
              <a:ext uri="{FF2B5EF4-FFF2-40B4-BE49-F238E27FC236}">
                <a16:creationId xmlns:a16="http://schemas.microsoft.com/office/drawing/2014/main" id="{276170C8-679A-4844-9A4F-C21846EDC5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00" y="2006600"/>
            <a:ext cx="9664700" cy="419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7201FFB-5515-4E1A-8C59-F9DDA4EF61FD}"/>
              </a:ext>
            </a:extLst>
          </p:cNvPr>
          <p:cNvSpPr txBox="1"/>
          <p:nvPr/>
        </p:nvSpPr>
        <p:spPr>
          <a:xfrm>
            <a:off x="812800" y="279076"/>
            <a:ext cx="11379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Собери гири так, чтоб их масса была 900 г; 627 г;</a:t>
            </a:r>
          </a:p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1348г; 2 кг 17 г; 144 г; 1 кг 423 г.</a:t>
            </a:r>
          </a:p>
        </p:txBody>
      </p:sp>
    </p:spTree>
    <p:extLst>
      <p:ext uri="{BB962C8B-B14F-4D97-AF65-F5344CB8AC3E}">
        <p14:creationId xmlns:p14="http://schemas.microsoft.com/office/powerpoint/2010/main" val="3501295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0" name="Picture 4" descr="Picture background">
            <a:extLst>
              <a:ext uri="{FF2B5EF4-FFF2-40B4-BE49-F238E27FC236}">
                <a16:creationId xmlns:a16="http://schemas.microsoft.com/office/drawing/2014/main" id="{58BBBD35-9DAC-40A4-AE7F-A8CA87BCC8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FFFA774-B6D0-4931-A38C-74574A69938B}"/>
              </a:ext>
            </a:extLst>
          </p:cNvPr>
          <p:cNvSpPr txBox="1"/>
          <p:nvPr/>
        </p:nvSpPr>
        <p:spPr>
          <a:xfrm>
            <a:off x="546100" y="711200"/>
            <a:ext cx="78613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за три взвешивания отвесить на чашечных вечах 700 г крупы, если есть только одна гиря в 100 г?</a:t>
            </a:r>
          </a:p>
        </p:txBody>
      </p:sp>
      <p:pic>
        <p:nvPicPr>
          <p:cNvPr id="19458" name="Picture 2" descr="Picture background">
            <a:extLst>
              <a:ext uri="{FF2B5EF4-FFF2-40B4-BE49-F238E27FC236}">
                <a16:creationId xmlns:a16="http://schemas.microsoft.com/office/drawing/2014/main" id="{698F2C6C-C925-4ED2-BF71-6869282627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027" b="97646" l="4022" r="96522">
                        <a14:foregroundMark x1="50543" y1="3475" x2="50543" y2="10202"/>
                        <a14:foregroundMark x1="4239" y1="78475" x2="13370" y2="78475"/>
                        <a14:foregroundMark x1="92391" y1="80381" x2="96522" y2="79036"/>
                        <a14:foregroundMark x1="46630" y1="93722" x2="60217" y2="93161"/>
                        <a14:foregroundMark x1="60217" y1="93161" x2="62391" y2="93386"/>
                        <a14:foregroundMark x1="40870" y1="96637" x2="52174" y2="96076"/>
                        <a14:foregroundMark x1="52174" y1="96076" x2="62065" y2="976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0874" y="2358092"/>
            <a:ext cx="4340276" cy="4207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95371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Picture background">
            <a:extLst>
              <a:ext uri="{FF2B5EF4-FFF2-40B4-BE49-F238E27FC236}">
                <a16:creationId xmlns:a16="http://schemas.microsoft.com/office/drawing/2014/main" id="{5C9E1AC3-CED8-4B38-825A-09B260D771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F80A901-7338-4F3E-8488-F841BEB03835}"/>
              </a:ext>
            </a:extLst>
          </p:cNvPr>
          <p:cNvSpPr txBox="1"/>
          <p:nvPr/>
        </p:nvSpPr>
        <p:spPr>
          <a:xfrm>
            <a:off x="1208547" y="642257"/>
            <a:ext cx="89895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Сова весит 3000г. Сколько это в килограммах?</a:t>
            </a:r>
          </a:p>
        </p:txBody>
      </p:sp>
      <p:pic>
        <p:nvPicPr>
          <p:cNvPr id="3074" name="Picture 2" descr="Picture background">
            <a:extLst>
              <a:ext uri="{FF2B5EF4-FFF2-40B4-BE49-F238E27FC236}">
                <a16:creationId xmlns:a16="http://schemas.microsoft.com/office/drawing/2014/main" id="{8703A92F-02A7-40E9-8103-DFE79FE852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808" b="92738" l="10000" r="90000">
                        <a14:foregroundMark x1="22935" y1="10136" x2="23152" y2="6959"/>
                        <a14:foregroundMark x1="47717" y1="92284" x2="47717" y2="92284"/>
                        <a14:foregroundMark x1="46413" y1="92738" x2="46413" y2="927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100" y="2273268"/>
            <a:ext cx="5308600" cy="3814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001AE05-91AF-4E82-AFAB-90876C63CF24}"/>
              </a:ext>
            </a:extLst>
          </p:cNvPr>
          <p:cNvSpPr txBox="1"/>
          <p:nvPr/>
        </p:nvSpPr>
        <p:spPr>
          <a:xfrm>
            <a:off x="1320800" y="2819400"/>
            <a:ext cx="58547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3 000 г = 3 кг 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Ответ: Сова весит 3 килограмма</a:t>
            </a:r>
          </a:p>
        </p:txBody>
      </p:sp>
    </p:spTree>
    <p:extLst>
      <p:ext uri="{BB962C8B-B14F-4D97-AF65-F5344CB8AC3E}">
        <p14:creationId xmlns:p14="http://schemas.microsoft.com/office/powerpoint/2010/main" val="4140819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Picture background">
            <a:extLst>
              <a:ext uri="{FF2B5EF4-FFF2-40B4-BE49-F238E27FC236}">
                <a16:creationId xmlns:a16="http://schemas.microsoft.com/office/drawing/2014/main" id="{7731B47F-6685-4422-AE43-6D97CE2A5C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B790B5C-90B2-42C6-AFD4-BD69B543232E}"/>
              </a:ext>
            </a:extLst>
          </p:cNvPr>
          <p:cNvSpPr txBox="1"/>
          <p:nvPr/>
        </p:nvSpPr>
        <p:spPr>
          <a:xfrm>
            <a:off x="1208547" y="642257"/>
            <a:ext cx="89895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Заяц весит 6 килограмм. Выразите в граммах.</a:t>
            </a:r>
          </a:p>
        </p:txBody>
      </p:sp>
      <p:pic>
        <p:nvPicPr>
          <p:cNvPr id="4098" name="Picture 2" descr="Picture background">
            <a:extLst>
              <a:ext uri="{FF2B5EF4-FFF2-40B4-BE49-F238E27FC236}">
                <a16:creationId xmlns:a16="http://schemas.microsoft.com/office/drawing/2014/main" id="{C82BE371-5A88-49E3-BB85-8AEB0018FC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78" b="99222" l="10000" r="90000">
                        <a14:foregroundMark x1="56889" y1="7889" x2="56889" y2="18556"/>
                        <a14:foregroundMark x1="30556" y1="95778" x2="43111" y2="89000"/>
                        <a14:foregroundMark x1="73000" y1="95667" x2="68111" y2="98000"/>
                        <a14:foregroundMark x1="36444" y1="99333" x2="32444" y2="98222"/>
                        <a14:foregroundMark x1="55000" y1="4667" x2="55333" y2="37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3900" y="2483757"/>
            <a:ext cx="3987800" cy="398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5158007-CB8B-4C6A-B425-3E398D2484B8}"/>
              </a:ext>
            </a:extLst>
          </p:cNvPr>
          <p:cNvSpPr txBox="1"/>
          <p:nvPr/>
        </p:nvSpPr>
        <p:spPr>
          <a:xfrm>
            <a:off x="1320800" y="2819400"/>
            <a:ext cx="58547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 кг = 6000 г 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Ответ: Заяц весит 6 000 г.</a:t>
            </a:r>
          </a:p>
        </p:txBody>
      </p:sp>
    </p:spTree>
    <p:extLst>
      <p:ext uri="{BB962C8B-B14F-4D97-AF65-F5344CB8AC3E}">
        <p14:creationId xmlns:p14="http://schemas.microsoft.com/office/powerpoint/2010/main" val="2453512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02" name="Picture 14" descr="Picture background">
            <a:extLst>
              <a:ext uri="{FF2B5EF4-FFF2-40B4-BE49-F238E27FC236}">
                <a16:creationId xmlns:a16="http://schemas.microsoft.com/office/drawing/2014/main" id="{050C2E53-E6C3-4DD0-BA7A-A0DEEF8B01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F66559A-0011-4C78-A156-B20EAD7F803A}"/>
              </a:ext>
            </a:extLst>
          </p:cNvPr>
          <p:cNvSpPr txBox="1"/>
          <p:nvPr/>
        </p:nvSpPr>
        <p:spPr>
          <a:xfrm>
            <a:off x="603250" y="570637"/>
            <a:ext cx="1068070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sz="3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Если нужно узнать массу 1 яблока, то какой единицей массы мы воспользуемся? (грамм)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sz="3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 массу пакета яблок, рюкзака, человека, то какую единицу возьмем? (килограмм)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sz="3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 если нужно узнать массу машины яблок? Достаточно ли нам будет единиц граммов и килограммов</a:t>
            </a:r>
            <a:r>
              <a:rPr lang="ru-RU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AutoShape 6" descr="Picture background">
            <a:extLst>
              <a:ext uri="{FF2B5EF4-FFF2-40B4-BE49-F238E27FC236}">
                <a16:creationId xmlns:a16="http://schemas.microsoft.com/office/drawing/2014/main" id="{8964FAD9-3701-4B35-BB3A-3157FFC0D3D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2298" name="Picture 10" descr="Picture background">
            <a:extLst>
              <a:ext uri="{FF2B5EF4-FFF2-40B4-BE49-F238E27FC236}">
                <a16:creationId xmlns:a16="http://schemas.microsoft.com/office/drawing/2014/main" id="{8C8A336C-6D07-44EF-87F4-A497541949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598" b="94227" l="9278" r="90000">
                        <a14:foregroundMark x1="12784" y1="61340" x2="13196" y2="75567"/>
                        <a14:foregroundMark x1="13196" y1="75567" x2="29485" y2="88247"/>
                        <a14:foregroundMark x1="29485" y1="88247" x2="40515" y2="89175"/>
                        <a14:foregroundMark x1="40515" y1="89175" x2="42577" y2="88144"/>
                        <a14:foregroundMark x1="56289" y1="9588" x2="56289" y2="6804"/>
                        <a14:foregroundMark x1="34845" y1="92577" x2="41340" y2="94227"/>
                        <a14:foregroundMark x1="9278" y1="67938" x2="9588" y2="705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3900" y="4038600"/>
            <a:ext cx="2819400" cy="281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00" name="Picture 12" descr="Picture background">
            <a:extLst>
              <a:ext uri="{FF2B5EF4-FFF2-40B4-BE49-F238E27FC236}">
                <a16:creationId xmlns:a16="http://schemas.microsoft.com/office/drawing/2014/main" id="{B7BB7D41-B832-47E3-828E-815AB1CCE1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331200" y="3581400"/>
            <a:ext cx="3429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29143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8" name="Picture 8" descr="Picture background">
            <a:extLst>
              <a:ext uri="{FF2B5EF4-FFF2-40B4-BE49-F238E27FC236}">
                <a16:creationId xmlns:a16="http://schemas.microsoft.com/office/drawing/2014/main" id="{EE4E9154-622A-49F4-B953-2C8EED753A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CD893DF-4B51-4AAC-A1E6-D9570BAE254D}"/>
              </a:ext>
            </a:extLst>
          </p:cNvPr>
          <p:cNvSpPr txBox="1"/>
          <p:nvPr/>
        </p:nvSpPr>
        <p:spPr>
          <a:xfrm>
            <a:off x="1193800" y="526534"/>
            <a:ext cx="96266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Масса африканского слона 7 500 кг. Выразите в более крупной единице.</a:t>
            </a:r>
          </a:p>
        </p:txBody>
      </p:sp>
      <p:pic>
        <p:nvPicPr>
          <p:cNvPr id="5126" name="Picture 6" descr="Picture background">
            <a:extLst>
              <a:ext uri="{FF2B5EF4-FFF2-40B4-BE49-F238E27FC236}">
                <a16:creationId xmlns:a16="http://schemas.microsoft.com/office/drawing/2014/main" id="{3C284846-07E1-410C-AE4B-BF2577E229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61" b="90527" l="10000" r="90000">
                        <a14:foregroundMark x1="52283" y1="90527" x2="52283" y2="905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3200" y="1954912"/>
            <a:ext cx="4667250" cy="5195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 descr="Вопросительный знак со сплошной заливкой">
            <a:extLst>
              <a:ext uri="{FF2B5EF4-FFF2-40B4-BE49-F238E27FC236}">
                <a16:creationId xmlns:a16="http://schemas.microsoft.com/office/drawing/2014/main" id="{4B0F97D2-E56C-42E2-9828-D10F1700DF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99346" y="3251546"/>
            <a:ext cx="1764954" cy="1764954"/>
          </a:xfrm>
          <a:prstGeom prst="rect">
            <a:avLst/>
          </a:prstGeom>
        </p:spPr>
      </p:pic>
      <p:pic>
        <p:nvPicPr>
          <p:cNvPr id="9" name="Рисунок 8" descr="Вопросительный знак со сплошной заливкой">
            <a:extLst>
              <a:ext uri="{FF2B5EF4-FFF2-40B4-BE49-F238E27FC236}">
                <a16:creationId xmlns:a16="http://schemas.microsoft.com/office/drawing/2014/main" id="{3BAFD940-8AAB-4E22-B08A-0CB7B4EF08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12268">
            <a:off x="5968845" y="3999770"/>
            <a:ext cx="1246753" cy="1246753"/>
          </a:xfrm>
          <a:prstGeom prst="rect">
            <a:avLst/>
          </a:prstGeom>
        </p:spPr>
      </p:pic>
      <p:pic>
        <p:nvPicPr>
          <p:cNvPr id="10" name="Рисунок 9" descr="Вопросительный знак со сплошной заливкой">
            <a:extLst>
              <a:ext uri="{FF2B5EF4-FFF2-40B4-BE49-F238E27FC236}">
                <a16:creationId xmlns:a16="http://schemas.microsoft.com/office/drawing/2014/main" id="{C8D8F63D-06E1-4058-965D-BD26C13AF6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9802736">
            <a:off x="4029568" y="3848100"/>
            <a:ext cx="1345854" cy="1345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540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20" name="Picture 8" descr="Picture background">
            <a:extLst>
              <a:ext uri="{FF2B5EF4-FFF2-40B4-BE49-F238E27FC236}">
                <a16:creationId xmlns:a16="http://schemas.microsoft.com/office/drawing/2014/main" id="{6539653B-4BB8-4CEA-A14A-1660433BE8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51BEBF7-D5E1-4B23-A17F-1B1A8C6EDB89}"/>
              </a:ext>
            </a:extLst>
          </p:cNvPr>
          <p:cNvSpPr txBox="1"/>
          <p:nvPr/>
        </p:nvSpPr>
        <p:spPr>
          <a:xfrm>
            <a:off x="406400" y="406400"/>
            <a:ext cx="5461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Тонна </a:t>
            </a: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«Тонна» с греческого языка означает «бочка»</a:t>
            </a: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Обозначается «Т»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0E8316-DC60-458E-ABAB-3B50E77A638A}"/>
              </a:ext>
            </a:extLst>
          </p:cNvPr>
          <p:cNvSpPr txBox="1"/>
          <p:nvPr/>
        </p:nvSpPr>
        <p:spPr>
          <a:xfrm>
            <a:off x="6096000" y="406400"/>
            <a:ext cx="6070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Центнер</a:t>
            </a: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«Центнер» с греческого языка означает «весящий 100»</a:t>
            </a: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Обозначается «Ц»</a:t>
            </a:r>
          </a:p>
        </p:txBody>
      </p:sp>
      <p:pic>
        <p:nvPicPr>
          <p:cNvPr id="13316" name="Picture 4" descr="Picture background">
            <a:extLst>
              <a:ext uri="{FF2B5EF4-FFF2-40B4-BE49-F238E27FC236}">
                <a16:creationId xmlns:a16="http://schemas.microsoft.com/office/drawing/2014/main" id="{6226F9DE-800D-4A8B-975A-1AA92D57D0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429" b="93143" l="10000" r="90000">
                        <a14:foregroundMark x1="69429" y1="9071" x2="62429" y2="12357"/>
                        <a14:foregroundMark x1="62429" y1="12357" x2="62214" y2="13500"/>
                        <a14:foregroundMark x1="73500" y1="9071" x2="69143" y2="14786"/>
                        <a14:foregroundMark x1="69143" y1="14786" x2="57071" y2="15357"/>
                        <a14:foregroundMark x1="56500" y1="16500" x2="66643" y2="16929"/>
                        <a14:foregroundMark x1="66643" y1="16929" x2="69071" y2="13500"/>
                        <a14:foregroundMark x1="71857" y1="11500" x2="69643" y2="8857"/>
                        <a14:foregroundMark x1="59071" y1="7429" x2="59071" y2="7786"/>
                        <a14:foregroundMark x1="54643" y1="16857" x2="54643" y2="12571"/>
                        <a14:foregroundMark x1="52786" y1="16500" x2="53357" y2="13500"/>
                        <a14:foregroundMark x1="51143" y1="93143" x2="52214" y2="890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1200" y="2705100"/>
            <a:ext cx="4064000" cy="406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8" name="Picture 6" descr="Picture background">
            <a:extLst>
              <a:ext uri="{FF2B5EF4-FFF2-40B4-BE49-F238E27FC236}">
                <a16:creationId xmlns:a16="http://schemas.microsoft.com/office/drawing/2014/main" id="{19512377-5369-44C2-9F82-3263845E29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875" b="91125" l="1475" r="97479">
                        <a14:foregroundMark x1="24976" y1="54625" x2="36489" y2="25500"/>
                        <a14:foregroundMark x1="36489" y1="25500" x2="84443" y2="29875"/>
                        <a14:foregroundMark x1="84443" y1="29875" x2="87726" y2="35750"/>
                        <a14:foregroundMark x1="81161" y1="91125" x2="83254" y2="67125"/>
                        <a14:foregroundMark x1="97479" y1="20875" x2="89819" y2="37250"/>
                        <a14:foregroundMark x1="35585" y1="5875" x2="57992" y2="12625"/>
                        <a14:foregroundMark x1="5090" y1="67125" x2="9848" y2="46000"/>
                        <a14:foregroundMark x1="54853" y1="42000" x2="55138" y2="38125"/>
                        <a14:foregroundMark x1="1475" y1="56500" x2="1475" y2="56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01" y="4432300"/>
            <a:ext cx="5059493" cy="1925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09053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 descr="Picture background">
            <a:extLst>
              <a:ext uri="{FF2B5EF4-FFF2-40B4-BE49-F238E27FC236}">
                <a16:creationId xmlns:a16="http://schemas.microsoft.com/office/drawing/2014/main" id="{709D8A61-8A8B-4275-96EC-14B3833AA1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8" name="Picture 2" descr="Picture background">
            <a:extLst>
              <a:ext uri="{FF2B5EF4-FFF2-40B4-BE49-F238E27FC236}">
                <a16:creationId xmlns:a16="http://schemas.microsoft.com/office/drawing/2014/main" id="{9D1BF9B3-9BD1-41DF-B2EE-B186FD50D6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9888" y="95250"/>
            <a:ext cx="6372225" cy="666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50488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0" name="Picture 10" descr="Picture background">
            <a:extLst>
              <a:ext uri="{FF2B5EF4-FFF2-40B4-BE49-F238E27FC236}">
                <a16:creationId xmlns:a16="http://schemas.microsoft.com/office/drawing/2014/main" id="{6AFDB919-9FE5-4344-9A5C-360CA881EF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EBE566F-17F1-41AF-BC1C-38DD5F876288}"/>
              </a:ext>
            </a:extLst>
          </p:cNvPr>
          <p:cNvSpPr txBox="1"/>
          <p:nvPr/>
        </p:nvSpPr>
        <p:spPr>
          <a:xfrm>
            <a:off x="304800" y="406400"/>
            <a:ext cx="11887200" cy="5262979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ц: </a:t>
            </a:r>
          </a:p>
          <a:p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3 -4 ученика</a:t>
            </a:r>
          </a:p>
          <a:p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мешка песка</a:t>
            </a:r>
          </a:p>
          <a:p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т : </a:t>
            </a:r>
          </a:p>
          <a:p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 мешков с песком, </a:t>
            </a:r>
          </a:p>
          <a:p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Легковой автомобиль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9DCB158-83E2-44BB-8E18-A86B958FD7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3022600"/>
            <a:ext cx="11582400" cy="383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7822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Picture background">
            <a:extLst>
              <a:ext uri="{FF2B5EF4-FFF2-40B4-BE49-F238E27FC236}">
                <a16:creationId xmlns:a16="http://schemas.microsoft.com/office/drawing/2014/main" id="{663F2A98-61FE-4894-B25F-0DBD45A3DD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822B6F2-728F-4978-872A-CDBA508720FC}"/>
              </a:ext>
            </a:extLst>
          </p:cNvPr>
          <p:cNvSpPr txBox="1"/>
          <p:nvPr/>
        </p:nvSpPr>
        <p:spPr>
          <a:xfrm>
            <a:off x="1206500" y="1943100"/>
            <a:ext cx="10693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т          1 ц          1 кг          1 г</a:t>
            </a:r>
          </a:p>
        </p:txBody>
      </p:sp>
      <p:sp>
        <p:nvSpPr>
          <p:cNvPr id="3" name="Дуга 2">
            <a:extLst>
              <a:ext uri="{FF2B5EF4-FFF2-40B4-BE49-F238E27FC236}">
                <a16:creationId xmlns:a16="http://schemas.microsoft.com/office/drawing/2014/main" id="{63A93B3E-3A41-40CD-94C3-A0D7BEE8BDA4}"/>
              </a:ext>
            </a:extLst>
          </p:cNvPr>
          <p:cNvSpPr/>
          <p:nvPr/>
        </p:nvSpPr>
        <p:spPr>
          <a:xfrm rot="8120876">
            <a:off x="1907767" y="1066266"/>
            <a:ext cx="2766946" cy="2162770"/>
          </a:xfrm>
          <a:prstGeom prst="arc">
            <a:avLst>
              <a:gd name="adj1" fmla="val 16200000"/>
              <a:gd name="adj2" fmla="val 739310"/>
            </a:avLst>
          </a:prstGeom>
          <a:noFill/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Дуга 3">
            <a:extLst>
              <a:ext uri="{FF2B5EF4-FFF2-40B4-BE49-F238E27FC236}">
                <a16:creationId xmlns:a16="http://schemas.microsoft.com/office/drawing/2014/main" id="{1D9FD8C0-A1CF-4D03-9BBF-BAB7677AD6A9}"/>
              </a:ext>
            </a:extLst>
          </p:cNvPr>
          <p:cNvSpPr/>
          <p:nvPr/>
        </p:nvSpPr>
        <p:spPr>
          <a:xfrm rot="8120876">
            <a:off x="4549367" y="1168598"/>
            <a:ext cx="2766946" cy="2162770"/>
          </a:xfrm>
          <a:prstGeom prst="arc">
            <a:avLst>
              <a:gd name="adj1" fmla="val 16200000"/>
              <a:gd name="adj2" fmla="val 739310"/>
            </a:avLst>
          </a:prstGeom>
          <a:noFill/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Дуга 4">
            <a:extLst>
              <a:ext uri="{FF2B5EF4-FFF2-40B4-BE49-F238E27FC236}">
                <a16:creationId xmlns:a16="http://schemas.microsoft.com/office/drawing/2014/main" id="{2F77278A-EE0C-48FE-A67B-E2F1A85537A2}"/>
              </a:ext>
            </a:extLst>
          </p:cNvPr>
          <p:cNvSpPr/>
          <p:nvPr/>
        </p:nvSpPr>
        <p:spPr>
          <a:xfrm rot="8120876">
            <a:off x="7356068" y="1219398"/>
            <a:ext cx="2766946" cy="2162770"/>
          </a:xfrm>
          <a:prstGeom prst="arc">
            <a:avLst>
              <a:gd name="adj1" fmla="val 16200000"/>
              <a:gd name="adj2" fmla="val 739310"/>
            </a:avLst>
          </a:prstGeom>
          <a:noFill/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2EB08DA-2C13-47ED-B1D0-D2F458006D15}"/>
              </a:ext>
            </a:extLst>
          </p:cNvPr>
          <p:cNvSpPr txBox="1"/>
          <p:nvPr/>
        </p:nvSpPr>
        <p:spPr>
          <a:xfrm>
            <a:off x="2632908" y="3636492"/>
            <a:ext cx="87249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10                      100                             1000</a:t>
            </a:r>
          </a:p>
        </p:txBody>
      </p:sp>
    </p:spTree>
    <p:extLst>
      <p:ext uri="{BB962C8B-B14F-4D97-AF65-F5344CB8AC3E}">
        <p14:creationId xmlns:p14="http://schemas.microsoft.com/office/powerpoint/2010/main" val="16763988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Picture background">
            <a:extLst>
              <a:ext uri="{FF2B5EF4-FFF2-40B4-BE49-F238E27FC236}">
                <a16:creationId xmlns:a16="http://schemas.microsoft.com/office/drawing/2014/main" id="{22ACC58E-57DC-4A0C-9559-A410EFAB6D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236B140-D2F4-4799-A583-9C56AFF1AED1}"/>
              </a:ext>
            </a:extLst>
          </p:cNvPr>
          <p:cNvSpPr txBox="1"/>
          <p:nvPr/>
        </p:nvSpPr>
        <p:spPr>
          <a:xfrm>
            <a:off x="1193800" y="1047234"/>
            <a:ext cx="10629900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мальчика вступили в спор. </a:t>
            </a:r>
          </a:p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Один из них считает, что масса бегемота 3 т, другой утверждает, что масса бегемота 3000 кг, а третий и вовсе называет 30 ц. Кто же прав? Можно ли утверждать, что кто-то из ребят ошибается?</a:t>
            </a:r>
          </a:p>
        </p:txBody>
      </p:sp>
    </p:spTree>
    <p:extLst>
      <p:ext uri="{BB962C8B-B14F-4D97-AF65-F5344CB8AC3E}">
        <p14:creationId xmlns:p14="http://schemas.microsoft.com/office/powerpoint/2010/main" val="20941535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Picture background">
            <a:extLst>
              <a:ext uri="{FF2B5EF4-FFF2-40B4-BE49-F238E27FC236}">
                <a16:creationId xmlns:a16="http://schemas.microsoft.com/office/drawing/2014/main" id="{AFE6E1ED-1867-4823-AF3F-C9A86B8097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321913C-4C2D-49ED-A51C-47BF8C9FB920}"/>
              </a:ext>
            </a:extLst>
          </p:cNvPr>
          <p:cNvSpPr txBox="1"/>
          <p:nvPr/>
        </p:nvSpPr>
        <p:spPr>
          <a:xfrm>
            <a:off x="1193800" y="1047234"/>
            <a:ext cx="10629900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Бегемот может съесть за 10 недель 2 тонны травы, а слон за такое же время может съесть 6 тонн. На сколько больше требуется травы на 1 неделю слону, чем бегемоту?</a:t>
            </a:r>
          </a:p>
        </p:txBody>
      </p:sp>
    </p:spTree>
    <p:extLst>
      <p:ext uri="{BB962C8B-B14F-4D97-AF65-F5344CB8AC3E}">
        <p14:creationId xmlns:p14="http://schemas.microsoft.com/office/powerpoint/2010/main" val="39704140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Picture background">
            <a:extLst>
              <a:ext uri="{FF2B5EF4-FFF2-40B4-BE49-F238E27FC236}">
                <a16:creationId xmlns:a16="http://schemas.microsoft.com/office/drawing/2014/main" id="{FCB721C3-DDD3-4CB7-B3CB-95C9306BD9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4F0393B-ADB5-49DE-87CE-AC23939FAE9C}"/>
              </a:ext>
            </a:extLst>
          </p:cNvPr>
          <p:cNvSpPr txBox="1"/>
          <p:nvPr/>
        </p:nvSpPr>
        <p:spPr>
          <a:xfrm>
            <a:off x="6515100" y="1205468"/>
            <a:ext cx="3810000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т = </a:t>
            </a:r>
          </a:p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 ц 2кг = </a:t>
            </a:r>
          </a:p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5000 г = </a:t>
            </a:r>
          </a:p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133 ц = </a:t>
            </a:r>
          </a:p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92 т 7 ц 12 кг = </a:t>
            </a:r>
          </a:p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52 т 4 кг = </a:t>
            </a:r>
          </a:p>
          <a:p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BB2299C-9895-4A55-943D-F7F20D3D6D67}"/>
              </a:ext>
            </a:extLst>
          </p:cNvPr>
          <p:cNvSpPr txBox="1"/>
          <p:nvPr/>
        </p:nvSpPr>
        <p:spPr>
          <a:xfrm>
            <a:off x="1346200" y="1199634"/>
            <a:ext cx="3302000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ц = </a:t>
            </a:r>
          </a:p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 т 2ц = </a:t>
            </a:r>
          </a:p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5000 кг = </a:t>
            </a:r>
          </a:p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13 500 кг = </a:t>
            </a:r>
          </a:p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9000 кг = </a:t>
            </a:r>
          </a:p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 ц 7 кг = </a:t>
            </a:r>
          </a:p>
          <a:p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6268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 descr="Picture background">
            <a:extLst>
              <a:ext uri="{FF2B5EF4-FFF2-40B4-BE49-F238E27FC236}">
                <a16:creationId xmlns:a16="http://schemas.microsoft.com/office/drawing/2014/main" id="{50473EAA-9A9B-4A87-881A-AEA1637F92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CEEDD41-93AB-4FC0-A317-A860D30CFE38}"/>
              </a:ext>
            </a:extLst>
          </p:cNvPr>
          <p:cNvSpPr txBox="1"/>
          <p:nvPr/>
        </p:nvSpPr>
        <p:spPr>
          <a:xfrm>
            <a:off x="1193800" y="1047234"/>
            <a:ext cx="1062990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Найдите общую массу всех ребят. Ответ выразите в центнерах.</a:t>
            </a:r>
          </a:p>
        </p:txBody>
      </p:sp>
      <p:pic>
        <p:nvPicPr>
          <p:cNvPr id="15362" name="Picture 2" descr="Picture background">
            <a:extLst>
              <a:ext uri="{FF2B5EF4-FFF2-40B4-BE49-F238E27FC236}">
                <a16:creationId xmlns:a16="http://schemas.microsoft.com/office/drawing/2014/main" id="{507BD4C1-85A2-4AC7-B131-AEE196F1A3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5700" y="2857441"/>
            <a:ext cx="5880100" cy="3013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16D81A8-E1F5-45AE-9F59-5644B271D856}"/>
              </a:ext>
            </a:extLst>
          </p:cNvPr>
          <p:cNvSpPr txBox="1"/>
          <p:nvPr/>
        </p:nvSpPr>
        <p:spPr>
          <a:xfrm>
            <a:off x="4076700" y="6273800"/>
            <a:ext cx="565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25 кг                            35 кг                         40 кг</a:t>
            </a:r>
          </a:p>
        </p:txBody>
      </p:sp>
    </p:spTree>
    <p:extLst>
      <p:ext uri="{BB962C8B-B14F-4D97-AF65-F5344CB8AC3E}">
        <p14:creationId xmlns:p14="http://schemas.microsoft.com/office/powerpoint/2010/main" val="39083639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Picture background">
            <a:extLst>
              <a:ext uri="{FF2B5EF4-FFF2-40B4-BE49-F238E27FC236}">
                <a16:creationId xmlns:a16="http://schemas.microsoft.com/office/drawing/2014/main" id="{A3356247-C51A-4D44-9C26-6DEEC85CF8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348C15D-73B1-4603-A269-7DFB54756180}"/>
              </a:ext>
            </a:extLst>
          </p:cNvPr>
          <p:cNvSpPr txBox="1"/>
          <p:nvPr/>
        </p:nvSpPr>
        <p:spPr>
          <a:xfrm>
            <a:off x="1155700" y="1309638"/>
            <a:ext cx="9880600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Ребята, те единицы массы, с которыми мы сегодня познакомились на уроке, появились не очень давно. Издавна на Руси пользовались совсем другими мерами массы.</a:t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Старорусские меры длины:</a:t>
            </a:r>
            <a:br>
              <a:rPr lang="ru-RU" sz="32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 пуд = 40 фунтов = 16 кг</a:t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 фунт = 410г</a:t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 золотник = 4г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321163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499</Words>
  <Application>Microsoft Office PowerPoint</Application>
  <PresentationFormat>Широкоэкранный</PresentationFormat>
  <Paragraphs>71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8" baseType="lpstr">
      <vt:lpstr>Arial</vt:lpstr>
      <vt:lpstr>Calibri</vt:lpstr>
      <vt:lpstr>Calibri Light</vt:lpstr>
      <vt:lpstr>Times New Roman</vt:lpstr>
      <vt:lpstr>Wingdings</vt:lpstr>
      <vt:lpstr>Тема Office</vt:lpstr>
      <vt:lpstr>Тонна, центнер.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Тонна, центнер. </dc:title>
  <dc:creator>Кристина Воронцова</dc:creator>
  <cp:lastModifiedBy>Кристина Воронцова</cp:lastModifiedBy>
  <cp:revision>10</cp:revision>
  <dcterms:created xsi:type="dcterms:W3CDTF">2024-05-14T15:46:54Z</dcterms:created>
  <dcterms:modified xsi:type="dcterms:W3CDTF">2024-05-14T17:12:48Z</dcterms:modified>
</cp:coreProperties>
</file>